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C41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67BEC7-FA4F-42D3-B775-1FA901E2A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ECB45A8-967A-4437-8BA7-BA045DED1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841375-C8C4-43CA-8E80-9AAE1208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0D3E-A0FA-4B73-82DA-4E6616D46E3E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EB3AAF-1FBC-4BA1-9501-85FF9987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99331F-5967-4A31-8FA1-35C83390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F582-C787-4E09-B900-8FF477FE8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0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67199A-488D-4CC4-B550-074E776D6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29DCCFE-2F3F-40B4-934D-BA484D36C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4C7EA6-FA51-4609-84DA-A9019E7AA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0D3E-A0FA-4B73-82DA-4E6616D46E3E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758466-A5AD-442E-9E0E-12613AE4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E04D1A-1028-4333-9AA2-85057108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F582-C787-4E09-B900-8FF477FE8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94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AAB2FA1-774F-4CC1-9E05-0CCD9C5CA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A2F6FFE-3848-457F-90B3-214F63038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02DC1A-3666-4A92-98FA-0614ED3B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0D3E-A0FA-4B73-82DA-4E6616D46E3E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3F8C07-A3EA-4005-9446-EC9FCA30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550177-DD37-4CF5-AC08-23120B70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F582-C787-4E09-B900-8FF477FE8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33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EDA422-CC4A-45E3-A746-59BACEDC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D1FFC1-CE57-4D0C-AA8C-329482F7D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F43EF7-DD4C-4A9C-AF8A-19A0B9EC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0D3E-A0FA-4B73-82DA-4E6616D46E3E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FD634B-C882-462B-B411-8E6947B7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BE649C-F751-4CD6-8876-5280F8B3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F582-C787-4E09-B900-8FF477FE8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81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9524D0-8F9B-470A-B27C-474E842B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1AB0C3-4EDD-4C13-AEAA-9BCF910F0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A5A346-EEDB-4646-98D4-8D0DC655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0D3E-A0FA-4B73-82DA-4E6616D46E3E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09933B-D8E3-47AD-BA4D-46F459D27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728887-E60E-4335-B6E0-24B09917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F582-C787-4E09-B900-8FF477FE8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32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0B8DB8-2259-4625-92A9-F803DFB25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D6B9CB-950F-4183-86AC-3C4CC7197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83D0B7-B3B0-4CB1-8CD7-1E8F3FF1A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8296AE-9D37-41EB-95FE-7F5AE131D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0D3E-A0FA-4B73-82DA-4E6616D46E3E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CC2246-8969-4F36-B6DC-08AA54ED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305088-5132-4364-9890-D7D6D2FA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F582-C787-4E09-B900-8FF477FE8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99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CD5E61-0EDE-4BFD-A050-43041C340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7EB667-2E6F-45E9-A2CA-B48DFE9AD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ABB77C0-27E7-4C70-B08F-8F0A11621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82E5E1-2F0F-41BB-947A-4F4EBE277C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B7CF255-2456-4FF6-A92E-D81A7284E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47FD59F-CFE4-4C15-8AF7-594E6B88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0D3E-A0FA-4B73-82DA-4E6616D46E3E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EC23280-8EE8-419D-883E-EA40448B9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8A7592A-FE84-4BF0-9413-6608CF2E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F582-C787-4E09-B900-8FF477FE8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07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85A70C-8BC9-4ED3-A386-05EDE7988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43FA409-70C3-4B0D-814F-3EE7F9ECC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0D3E-A0FA-4B73-82DA-4E6616D46E3E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D37A1E0-A0C9-4F4C-B2FD-6C99FA1D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4E461C-8880-48B0-90D3-2B6D4206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F582-C787-4E09-B900-8FF477FE8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49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41015B6-C597-428E-A321-11CF0CEB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0D3E-A0FA-4B73-82DA-4E6616D46E3E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01F6AB6-9E04-44F1-8382-FEDE06804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AEAA56-D7E1-49A9-B24F-779FC57F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F582-C787-4E09-B900-8FF477FE8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45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4A59B9-6197-4176-BF5E-1DE93115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43835C-02D6-4D0A-AAEB-A25B170AC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ABC3CD-4CCA-4775-BB21-DF3B5EE46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253EE9-D998-452E-9F57-6A25B2A2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0D3E-A0FA-4B73-82DA-4E6616D46E3E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8DEF8B-D40D-4D73-9F43-6E6227816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C980D8-3DFE-4A50-A91B-D584A3EC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F582-C787-4E09-B900-8FF477FE8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54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508D83-0731-4538-B49D-73527E3A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1277FA4-32D0-42A0-ABAB-21431EAFA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83F4FA-FFCC-4E32-A31C-89F831F8A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A6E812-5A4E-4452-B040-F0DEFC59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0D3E-A0FA-4B73-82DA-4E6616D46E3E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706316-9970-49CF-A0D8-121B6508D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2E39AC-06C9-4EA8-B53B-1A75C9A44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F582-C787-4E09-B900-8FF477FE8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58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FE483C5-E4AC-45D6-8E1C-5388E577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045F05-4BE9-4E4D-BCA3-DC0218A4B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161414-8436-41EE-A0D4-EB0360DE4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00D3E-A0FA-4B73-82DA-4E6616D46E3E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82261B-CCFA-4C3E-B8B9-CB7016567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8FAAFB-3326-458A-ABA7-A1206655D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6F582-C787-4E09-B900-8FF477FE8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75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egnale, esterni, cielo, testo&#10;&#10;Descrizione generata automaticamente">
            <a:extLst>
              <a:ext uri="{FF2B5EF4-FFF2-40B4-BE49-F238E27FC236}">
                <a16:creationId xmlns:a16="http://schemas.microsoft.com/office/drawing/2014/main" id="{F7D7FC50-3CBE-43C3-8324-B8E891917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57" y="507365"/>
            <a:ext cx="5312192" cy="5836986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6761E28-A470-4BB7-A656-00EE899AF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1" y="594042"/>
            <a:ext cx="5312192" cy="566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6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402C95-A4F4-447D-9AA9-D6FB7381A354}"/>
              </a:ext>
            </a:extLst>
          </p:cNvPr>
          <p:cNvSpPr txBox="1"/>
          <p:nvPr/>
        </p:nvSpPr>
        <p:spPr>
          <a:xfrm>
            <a:off x="7625080" y="86397"/>
            <a:ext cx="427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srgbClr val="00B0F0"/>
                </a:solidFill>
              </a:rPr>
              <a:t>QUBIT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9277A6F-0B49-4B87-B1DA-4BA7BACA2E1A}"/>
              </a:ext>
            </a:extLst>
          </p:cNvPr>
          <p:cNvCxnSpPr>
            <a:cxnSpLocks/>
          </p:cNvCxnSpPr>
          <p:nvPr/>
        </p:nvCxnSpPr>
        <p:spPr>
          <a:xfrm>
            <a:off x="319210" y="491391"/>
            <a:ext cx="115679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7263AF-D112-479E-AB45-1BB088D262B5}"/>
              </a:ext>
            </a:extLst>
          </p:cNvPr>
          <p:cNvSpPr txBox="1"/>
          <p:nvPr/>
        </p:nvSpPr>
        <p:spPr>
          <a:xfrm>
            <a:off x="289560" y="86397"/>
            <a:ext cx="193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00B0F0"/>
                </a:solidFill>
              </a:rPr>
              <a:t>measurement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0432A53-F845-4058-8838-7B90D4048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722900"/>
            <a:ext cx="6096000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2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MEASUREMENT = reading of the information through a special equipment to determine the status of the system</a:t>
            </a:r>
            <a:r>
              <a:rPr kumimoji="0" lang="en-GB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B519CF2-D90D-43FB-AD20-0B4776307275}"/>
              </a:ext>
            </a:extLst>
          </p:cNvPr>
          <p:cNvSpPr/>
          <p:nvPr/>
        </p:nvSpPr>
        <p:spPr>
          <a:xfrm>
            <a:off x="1437640" y="1734275"/>
            <a:ext cx="322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u="sng" dirty="0">
                <a:solidFill>
                  <a:srgbClr val="212121"/>
                </a:solidFill>
                <a:effectLst/>
              </a:rPr>
              <a:t>classic case</a:t>
            </a:r>
            <a:r>
              <a:rPr lang="en-US" sz="2000" b="0" i="0" dirty="0">
                <a:solidFill>
                  <a:srgbClr val="212121"/>
                </a:solidFill>
                <a:effectLst/>
              </a:rPr>
              <a:t>: the measure is deterministic and does not alter the state of the bit</a:t>
            </a:r>
            <a:endParaRPr lang="it-IT" sz="2000" dirty="0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EF818C15-82CE-4266-BB8C-E234539C5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922093"/>
              </p:ext>
            </p:extLst>
          </p:nvPr>
        </p:nvGraphicFramePr>
        <p:xfrm>
          <a:off x="5054599" y="1509798"/>
          <a:ext cx="5801361" cy="138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5481">
                  <a:extLst>
                    <a:ext uri="{9D8B030D-6E8A-4147-A177-3AD203B41FA5}">
                      <a16:colId xmlns:a16="http://schemas.microsoft.com/office/drawing/2014/main" val="2393711220"/>
                    </a:ext>
                  </a:extLst>
                </a:gridCol>
                <a:gridCol w="1932093">
                  <a:extLst>
                    <a:ext uri="{9D8B030D-6E8A-4147-A177-3AD203B41FA5}">
                      <a16:colId xmlns:a16="http://schemas.microsoft.com/office/drawing/2014/main" val="3342256323"/>
                    </a:ext>
                  </a:extLst>
                </a:gridCol>
                <a:gridCol w="1933787">
                  <a:extLst>
                    <a:ext uri="{9D8B030D-6E8A-4147-A177-3AD203B41FA5}">
                      <a16:colId xmlns:a16="http://schemas.microsoft.com/office/drawing/2014/main" val="2390603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State of bit before the measurement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result of measurement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State of bit after the measurement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28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85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889554"/>
                  </a:ext>
                </a:extLst>
              </a:tr>
            </a:tbl>
          </a:graphicData>
        </a:graphic>
      </p:graphicFrame>
      <p:sp>
        <p:nvSpPr>
          <p:cNvPr id="10" name="Cornice 9">
            <a:extLst>
              <a:ext uri="{FF2B5EF4-FFF2-40B4-BE49-F238E27FC236}">
                <a16:creationId xmlns:a16="http://schemas.microsoft.com/office/drawing/2014/main" id="{FB16507D-03A5-4773-B8F2-B4D1E5330531}"/>
              </a:ext>
            </a:extLst>
          </p:cNvPr>
          <p:cNvSpPr/>
          <p:nvPr/>
        </p:nvSpPr>
        <p:spPr>
          <a:xfrm>
            <a:off x="1764885" y="3196708"/>
            <a:ext cx="8676640" cy="2442239"/>
          </a:xfrm>
          <a:prstGeom prst="frame">
            <a:avLst>
              <a:gd name="adj1" fmla="val 513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90F6FB9-8C11-48A0-B113-994E969184AB}"/>
              </a:ext>
            </a:extLst>
          </p:cNvPr>
          <p:cNvSpPr/>
          <p:nvPr/>
        </p:nvSpPr>
        <p:spPr>
          <a:xfrm>
            <a:off x="4404360" y="3330655"/>
            <a:ext cx="322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41F60"/>
                </a:solidFill>
              </a:rPr>
              <a:t>Probabilistic</a:t>
            </a:r>
            <a:r>
              <a:rPr lang="en-US" sz="2000" dirty="0">
                <a:solidFill>
                  <a:srgbClr val="212121"/>
                </a:solidFill>
              </a:rPr>
              <a:t> and </a:t>
            </a:r>
            <a:r>
              <a:rPr lang="en-US" sz="2000" b="1" dirty="0">
                <a:solidFill>
                  <a:srgbClr val="FFC000"/>
                </a:solidFill>
              </a:rPr>
              <a:t>destructive</a:t>
            </a:r>
          </a:p>
          <a:p>
            <a:pPr algn="ctr"/>
            <a:r>
              <a:rPr lang="en-US" sz="2000" dirty="0">
                <a:solidFill>
                  <a:srgbClr val="212121"/>
                </a:solidFill>
              </a:rPr>
              <a:t>Quantum measurement 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ella 12">
                <a:extLst>
                  <a:ext uri="{FF2B5EF4-FFF2-40B4-BE49-F238E27FC236}">
                    <a16:creationId xmlns:a16="http://schemas.microsoft.com/office/drawing/2014/main" id="{69A9C73C-C3CB-4ED5-BD45-B57B5FD184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5710102"/>
                  </p:ext>
                </p:extLst>
              </p:nvPr>
            </p:nvGraphicFramePr>
            <p:xfrm>
              <a:off x="1998566" y="4022263"/>
              <a:ext cx="8209278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36426">
                      <a:extLst>
                        <a:ext uri="{9D8B030D-6E8A-4147-A177-3AD203B41FA5}">
                          <a16:colId xmlns:a16="http://schemas.microsoft.com/office/drawing/2014/main" val="2150709543"/>
                        </a:ext>
                      </a:extLst>
                    </a:gridCol>
                    <a:gridCol w="2996768">
                      <a:extLst>
                        <a:ext uri="{9D8B030D-6E8A-4147-A177-3AD203B41FA5}">
                          <a16:colId xmlns:a16="http://schemas.microsoft.com/office/drawing/2014/main" val="263980810"/>
                        </a:ext>
                      </a:extLst>
                    </a:gridCol>
                    <a:gridCol w="2476084">
                      <a:extLst>
                        <a:ext uri="{9D8B030D-6E8A-4147-A177-3AD203B41FA5}">
                          <a16:colId xmlns:a16="http://schemas.microsoft.com/office/drawing/2014/main" val="31924149"/>
                        </a:ext>
                      </a:extLst>
                    </a:gridCol>
                  </a:tblGrid>
                  <a:tr h="47277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State of bit before the measurement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result of 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State of bit after the measurement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0735226"/>
                      </a:ext>
                    </a:extLst>
                  </a:tr>
                  <a:tr h="4727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"/>
                                  <m:endChr m:val="⟩"/>
                                  <m:ctrlPr>
                                    <a:rPr kumimoji="0" lang="en-GB" altLang="it-IT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it-IT" altLang="it-IT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kumimoji="0" lang="it-IT" altLang="it-IT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d>
                              <m:r>
                                <a:rPr kumimoji="0" lang="it-IT" altLang="it-IT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it-IT" altLang="it-IT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kumimoji="0" lang="it-IT" altLang="it-IT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it-IT" altLang="it-IT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|0</m:t>
                                  </m:r>
                                </m:e>
                              </m:d>
                              <m:r>
                                <a:rPr kumimoji="0" lang="it-IT" altLang="it-IT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it-IT" altLang="it-IT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kumimoji="0" lang="it-IT" altLang="it-IT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it-IT" altLang="it-IT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|1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GB" altLang="it-IT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>
                              <a:solidFill>
                                <a:srgbClr val="C41F60"/>
                              </a:solidFill>
                            </a:rPr>
                            <a:t>0 with</a:t>
                          </a:r>
                          <a:r>
                            <a:rPr lang="en-GB" baseline="0" noProof="0" dirty="0">
                              <a:solidFill>
                                <a:srgbClr val="C41F60"/>
                              </a:solidFill>
                            </a:rPr>
                            <a:t> probability</a:t>
                          </a:r>
                          <a:r>
                            <a:rPr lang="en-GB" noProof="0" dirty="0">
                              <a:solidFill>
                                <a:srgbClr val="C41F6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b="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b="0" i="1" noProof="0" smtClean="0">
                                  <a:solidFill>
                                    <a:srgbClr val="C41F6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b="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GB" b="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b="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GB" b="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noProof="0" dirty="0">
                            <a:solidFill>
                              <a:srgbClr val="C41F60"/>
                            </a:solidFill>
                          </a:endParaRPr>
                        </a:p>
                        <a:p>
                          <a:pPr algn="ctr"/>
                          <a:r>
                            <a:rPr lang="en-GB" b="0" noProof="0" dirty="0">
                              <a:solidFill>
                                <a:srgbClr val="C41F60"/>
                              </a:solidFill>
                            </a:rPr>
                            <a:t>1</a:t>
                          </a:r>
                          <a:r>
                            <a:rPr lang="en-GB" noProof="0" dirty="0">
                              <a:solidFill>
                                <a:srgbClr val="C41F60"/>
                              </a:solidFill>
                            </a:rPr>
                            <a:t> with</a:t>
                          </a:r>
                          <a:r>
                            <a:rPr lang="en-GB" baseline="0" noProof="0" dirty="0">
                              <a:solidFill>
                                <a:srgbClr val="C41F60"/>
                              </a:solidFill>
                            </a:rPr>
                            <a:t> probability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noProof="0" smtClean="0">
                                  <a:solidFill>
                                    <a:srgbClr val="C41F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b="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b="0" i="1" noProof="0" smtClean="0">
                                  <a:solidFill>
                                    <a:srgbClr val="C41F6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b="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GB" b="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GB" b="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GB" b="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noProof="0" dirty="0">
                            <a:solidFill>
                              <a:srgbClr val="C41F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kumimoji="0" lang="it-IT" altLang="it-IT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it-IT" altLang="it-IT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it-IT" dirty="0">
                            <a:solidFill>
                              <a:srgbClr val="FFC000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kumimoji="0" lang="it-IT" altLang="it-IT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it-IT" altLang="it-IT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it-IT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8615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ella 12">
                <a:extLst>
                  <a:ext uri="{FF2B5EF4-FFF2-40B4-BE49-F238E27FC236}">
                    <a16:creationId xmlns:a16="http://schemas.microsoft.com/office/drawing/2014/main" id="{69A9C73C-C3CB-4ED5-BD45-B57B5FD184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5710102"/>
                  </p:ext>
                </p:extLst>
              </p:nvPr>
            </p:nvGraphicFramePr>
            <p:xfrm>
              <a:off x="1998566" y="4022263"/>
              <a:ext cx="8209278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36426">
                      <a:extLst>
                        <a:ext uri="{9D8B030D-6E8A-4147-A177-3AD203B41FA5}">
                          <a16:colId xmlns:a16="http://schemas.microsoft.com/office/drawing/2014/main" val="2150709543"/>
                        </a:ext>
                      </a:extLst>
                    </a:gridCol>
                    <a:gridCol w="2996768">
                      <a:extLst>
                        <a:ext uri="{9D8B030D-6E8A-4147-A177-3AD203B41FA5}">
                          <a16:colId xmlns:a16="http://schemas.microsoft.com/office/drawing/2014/main" val="263980810"/>
                        </a:ext>
                      </a:extLst>
                    </a:gridCol>
                    <a:gridCol w="2476084">
                      <a:extLst>
                        <a:ext uri="{9D8B030D-6E8A-4147-A177-3AD203B41FA5}">
                          <a16:colId xmlns:a16="http://schemas.microsoft.com/office/drawing/2014/main" val="3192414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State of bit before the measurement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result of 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State of bit after the measurement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073522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23" t="-105714" r="-200668" b="-10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91463" t="-105714" r="-83130" b="-10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31450" t="-105714" r="-491" b="-10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861530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Immagine 14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B5F7D274-1424-4262-B836-BC6FC0461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86" y="5696866"/>
            <a:ext cx="3334243" cy="1022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6DE79CE0-5148-4D50-9119-E1A919CFDC9A}"/>
                  </a:ext>
                </a:extLst>
              </p:cNvPr>
              <p:cNvSpPr/>
              <p:nvPr/>
            </p:nvSpPr>
            <p:spPr>
              <a:xfrm>
                <a:off x="6458805" y="5978500"/>
                <a:ext cx="398272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/>
                  <a:t>Note: it explain the condition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altLang="it-IT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GB" altLang="it-IT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0" lang="en-GB" altLang="it-IT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0" lang="en-GB" altLang="it-IT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kumimoji="0" lang="en-GB" altLang="it-IT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GB" altLang="it-IT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GB" altLang="it-IT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+|</m:t>
                        </m:r>
                        <m:r>
                          <a:rPr kumimoji="0" lang="en-GB" altLang="it-IT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kumimoji="0" lang="en-GB" altLang="it-IT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kumimoji="0" lang="en-GB" altLang="it-IT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GB" altLang="it-IT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0" lang="en-GB" altLang="it-IT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; the sum of probability must</a:t>
                </a:r>
                <a:r>
                  <a:rPr kumimoji="0" lang="en-GB" altLang="it-IT" sz="16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be 1-</a:t>
                </a:r>
                <a:endParaRPr kumimoji="0" lang="en-GB" altLang="it-IT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6DE79CE0-5148-4D50-9119-E1A919CFD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805" y="5978500"/>
                <a:ext cx="3982720" cy="584775"/>
              </a:xfrm>
              <a:prstGeom prst="rect">
                <a:avLst/>
              </a:prstGeom>
              <a:blipFill>
                <a:blip r:embed="rId4"/>
                <a:stretch>
                  <a:fillRect l="-919" t="-3125"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38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E902E37-77A5-4C8E-8EE7-AFF03BDDCB60}"/>
              </a:ext>
            </a:extLst>
          </p:cNvPr>
          <p:cNvSpPr txBox="1"/>
          <p:nvPr/>
        </p:nvSpPr>
        <p:spPr>
          <a:xfrm>
            <a:off x="7625080" y="86397"/>
            <a:ext cx="427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srgbClr val="00B0F0"/>
                </a:solidFill>
              </a:rPr>
              <a:t>2 QUBIT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378E7E17-DA4F-4B73-A0AA-816E057C337A}"/>
              </a:ext>
            </a:extLst>
          </p:cNvPr>
          <p:cNvCxnSpPr>
            <a:cxnSpLocks/>
          </p:cNvCxnSpPr>
          <p:nvPr/>
        </p:nvCxnSpPr>
        <p:spPr>
          <a:xfrm>
            <a:off x="319210" y="491391"/>
            <a:ext cx="115679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C7E883-F75E-4003-A9B3-10CE3DCD1113}"/>
              </a:ext>
            </a:extLst>
          </p:cNvPr>
          <p:cNvSpPr txBox="1"/>
          <p:nvPr/>
        </p:nvSpPr>
        <p:spPr>
          <a:xfrm>
            <a:off x="289560" y="86397"/>
            <a:ext cx="383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superposition principle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BC5BB87-122E-4F26-A4B4-F5AF9D795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757" y="774466"/>
            <a:ext cx="2882485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COMPOUND SYSTEM</a:t>
            </a:r>
            <a:r>
              <a:rPr kumimoji="0" lang="en-GB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F914B0A-706C-44E3-B758-C496C1690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080" y="2046252"/>
            <a:ext cx="2882485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2 bit: 4 alternatives</a:t>
            </a:r>
            <a:endParaRPr kumimoji="0" lang="en-GB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DE279128-AC5C-448E-A296-A42A1EA78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054922"/>
              </p:ext>
            </p:extLst>
          </p:nvPr>
        </p:nvGraphicFramePr>
        <p:xfrm>
          <a:off x="5313681" y="1590838"/>
          <a:ext cx="5476239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5413">
                  <a:extLst>
                    <a:ext uri="{9D8B030D-6E8A-4147-A177-3AD203B41FA5}">
                      <a16:colId xmlns:a16="http://schemas.microsoft.com/office/drawing/2014/main" val="2096540380"/>
                    </a:ext>
                  </a:extLst>
                </a:gridCol>
                <a:gridCol w="1825413">
                  <a:extLst>
                    <a:ext uri="{9D8B030D-6E8A-4147-A177-3AD203B41FA5}">
                      <a16:colId xmlns:a16="http://schemas.microsoft.com/office/drawing/2014/main" val="2620515200"/>
                    </a:ext>
                  </a:extLst>
                </a:gridCol>
                <a:gridCol w="1825413">
                  <a:extLst>
                    <a:ext uri="{9D8B030D-6E8A-4147-A177-3AD203B41FA5}">
                      <a16:colId xmlns:a16="http://schemas.microsoft.com/office/drawing/2014/main" val="2472797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bit 1/bit2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42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solidFill>
                            <a:srgbClr val="00B0F0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solidFill>
                            <a:srgbClr val="00B0F0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845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solidFill>
                            <a:srgbClr val="00B0F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solidFill>
                            <a:srgbClr val="00B0F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588276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953C87FC-59DF-4F62-8313-6E97AEB93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840" y="3601112"/>
            <a:ext cx="953008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2 qubit: 4 states corresponding to the classic one + </a:t>
            </a:r>
            <a:r>
              <a:rPr lang="en-GB" sz="2400" dirty="0">
                <a:solidFill>
                  <a:srgbClr val="00B0F0"/>
                </a:solidFill>
              </a:rPr>
              <a:t>superposition principle</a:t>
            </a:r>
            <a:r>
              <a:rPr kumimoji="0" lang="en-GB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  </a:t>
            </a:r>
            <a:endParaRPr kumimoji="0" lang="en-GB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Cornice 8">
            <a:extLst>
              <a:ext uri="{FF2B5EF4-FFF2-40B4-BE49-F238E27FC236}">
                <a16:creationId xmlns:a16="http://schemas.microsoft.com/office/drawing/2014/main" id="{9CC1D302-EBFB-4592-BE5B-D342710BAF24}"/>
              </a:ext>
            </a:extLst>
          </p:cNvPr>
          <p:cNvSpPr/>
          <p:nvPr/>
        </p:nvSpPr>
        <p:spPr>
          <a:xfrm>
            <a:off x="1915160" y="4094032"/>
            <a:ext cx="8757920" cy="1886686"/>
          </a:xfrm>
          <a:prstGeom prst="frame">
            <a:avLst>
              <a:gd name="adj1" fmla="val 513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">
                <a:extLst>
                  <a:ext uri="{FF2B5EF4-FFF2-40B4-BE49-F238E27FC236}">
                    <a16:creationId xmlns:a16="http://schemas.microsoft.com/office/drawing/2014/main" id="{58345778-C5E7-4851-966B-C5E8410E3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272052"/>
                <a:ext cx="8321040" cy="14773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it-IT" sz="2400" b="0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</a:rPr>
                  <a:t>2 qubit</a:t>
                </a: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kumimoji="0" lang="en-GB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it-IT" altLang="it-IT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it-IT" altLang="it-IT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0" lang="it-IT" altLang="it-IT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it-IT" altLang="it-IT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it-IT" altLang="it-IT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0" lang="it-IT" altLang="it-IT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|00</m:t>
                          </m:r>
                        </m:e>
                      </m:d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|01</m:t>
                          </m:r>
                        </m:e>
                      </m:d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|10</m:t>
                          </m:r>
                        </m:e>
                      </m:d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|11</m:t>
                          </m:r>
                        </m:e>
                      </m:d>
                    </m:oMath>
                  </m:oMathPara>
                </a14:m>
                <a:endParaRPr kumimoji="0" lang="en-GB" altLang="it-IT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en-GB" altLang="it-IT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it-IT" sz="2400" dirty="0"/>
                  <a:t>With </a:t>
                </a:r>
                <a14:m>
                  <m:oMath xmlns:m="http://schemas.openxmlformats.org/officeDocument/2006/math">
                    <m:r>
                      <a:rPr lang="en-GB" altLang="it-IT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altLang="it-IT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altLang="it-IT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altLang="it-IT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altLang="it-IT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altLang="it-IT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altLang="it-IT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altLang="it-IT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it-IT" sz="2400" dirty="0"/>
                  <a:t>complex number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altLang="it-IT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GB" altLang="it-IT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0" lang="en-GB" altLang="it-IT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0" lang="en-GB" altLang="it-IT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kumimoji="0" lang="en-GB" altLang="it-IT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GB" altLang="it-IT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GB" altLang="it-IT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+|</m:t>
                        </m:r>
                        <m:r>
                          <a:rPr kumimoji="0" lang="en-GB" altLang="it-IT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kumimoji="0" lang="en-GB" altLang="it-IT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kumimoji="0" lang="en-GB" altLang="it-IT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GB" altLang="it-IT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GB" altLang="it-IT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+|</m:t>
                        </m:r>
                        <m:r>
                          <a:rPr kumimoji="0" lang="it-IT" altLang="it-IT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0" lang="en-GB" altLang="it-IT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kumimoji="0" lang="en-GB" altLang="it-IT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GB" altLang="it-IT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GB" altLang="it-IT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+|</m:t>
                        </m:r>
                        <m:r>
                          <a:rPr kumimoji="0" lang="it-IT" altLang="it-IT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0" lang="en-GB" altLang="it-IT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kumimoji="0" lang="en-GB" altLang="it-IT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GB" altLang="it-IT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altLang="it-IT" sz="2400" dirty="0"/>
                  <a:t> </a:t>
                </a:r>
                <a:endParaRPr kumimoji="0" lang="en-GB" altLang="it-IT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ectangle 1">
                <a:extLst>
                  <a:ext uri="{FF2B5EF4-FFF2-40B4-BE49-F238E27FC236}">
                    <a16:creationId xmlns:a16="http://schemas.microsoft.com/office/drawing/2014/main" id="{58345778-C5E7-4851-966B-C5E8410E3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4272052"/>
                <a:ext cx="8321040" cy="1477328"/>
              </a:xfrm>
              <a:prstGeom prst="rect">
                <a:avLst/>
              </a:prstGeom>
              <a:blipFill>
                <a:blip r:embed="rId2"/>
                <a:stretch>
                  <a:fillRect t="-19008" b="-14463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92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6E5702-50F0-414D-859A-6FBB3008576C}"/>
              </a:ext>
            </a:extLst>
          </p:cNvPr>
          <p:cNvSpPr txBox="1"/>
          <p:nvPr/>
        </p:nvSpPr>
        <p:spPr>
          <a:xfrm>
            <a:off x="7625080" y="86397"/>
            <a:ext cx="427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srgbClr val="00B0F0"/>
                </a:solidFill>
              </a:rPr>
              <a:t>2 QUBIT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3FC3DDCD-CD41-431F-8F65-C453A4AF0B46}"/>
              </a:ext>
            </a:extLst>
          </p:cNvPr>
          <p:cNvCxnSpPr>
            <a:cxnSpLocks/>
          </p:cNvCxnSpPr>
          <p:nvPr/>
        </p:nvCxnSpPr>
        <p:spPr>
          <a:xfrm>
            <a:off x="319210" y="491391"/>
            <a:ext cx="115679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FBD5690-0985-458F-B3A0-F895DA1C2506}"/>
              </a:ext>
            </a:extLst>
          </p:cNvPr>
          <p:cNvSpPr txBox="1"/>
          <p:nvPr/>
        </p:nvSpPr>
        <p:spPr>
          <a:xfrm>
            <a:off x="289560" y="86397"/>
            <a:ext cx="383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logic gates</a:t>
            </a:r>
          </a:p>
        </p:txBody>
      </p:sp>
      <p:sp>
        <p:nvSpPr>
          <p:cNvPr id="5" name="Cornice 4">
            <a:extLst>
              <a:ext uri="{FF2B5EF4-FFF2-40B4-BE49-F238E27FC236}">
                <a16:creationId xmlns:a16="http://schemas.microsoft.com/office/drawing/2014/main" id="{50CB862E-9DA6-41C1-A788-814161168BA5}"/>
              </a:ext>
            </a:extLst>
          </p:cNvPr>
          <p:cNvSpPr/>
          <p:nvPr/>
        </p:nvSpPr>
        <p:spPr>
          <a:xfrm>
            <a:off x="1717039" y="974912"/>
            <a:ext cx="8757920" cy="2926528"/>
          </a:xfrm>
          <a:prstGeom prst="frame">
            <a:avLst>
              <a:gd name="adj1" fmla="val 513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">
                <a:extLst>
                  <a:ext uri="{FF2B5EF4-FFF2-40B4-BE49-F238E27FC236}">
                    <a16:creationId xmlns:a16="http://schemas.microsoft.com/office/drawing/2014/main" id="{AC6BC17A-52CE-45C0-BA53-723E418EC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6402" y="1145514"/>
                <a:ext cx="8033605" cy="25853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it-IT" sz="2400" b="0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</a:rPr>
                  <a:t>2 qubit</a:t>
                </a:r>
                <a:r>
                  <a:rPr kumimoji="0" lang="en-GB" altLang="it-IT" sz="2400" b="0" i="0" u="none" strike="noStrike" cap="none" normalizeH="0" dirty="0">
                    <a:ln>
                      <a:noFill/>
                    </a:ln>
                    <a:solidFill>
                      <a:srgbClr val="00B0F0"/>
                    </a:solidFill>
                    <a:effectLst/>
                  </a:rPr>
                  <a:t> logic gate</a:t>
                </a: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kumimoji="0" lang="en-GB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it-IT" altLang="it-IT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it-IT" altLang="it-IT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0" lang="it-IT" altLang="it-IT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it-IT" altLang="it-IT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it-IT" altLang="it-IT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0" lang="it-IT" altLang="it-IT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|00</m:t>
                          </m:r>
                        </m:e>
                      </m:d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|01</m:t>
                          </m:r>
                        </m:e>
                      </m:d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|10</m:t>
                          </m:r>
                        </m:e>
                      </m:d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|11</m:t>
                          </m:r>
                        </m:e>
                      </m:d>
                    </m:oMath>
                  </m:oMathPara>
                </a14:m>
                <a:endParaRPr kumimoji="0" lang="en-GB" altLang="it-IT" sz="2400" b="0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</a:endParaRP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en-GB" altLang="it-IT" sz="2400" b="0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</a:endParaRP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altLang="it-IT" sz="2400" dirty="0">
                  <a:solidFill>
                    <a:srgbClr val="00B0F0"/>
                  </a:solidFill>
                </a:endParaRP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kumimoji="0" lang="en-GB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it-IT" altLang="it-IT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it-IT" altLang="it-IT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0" lang="it-IT" altLang="it-IT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  <m:sSub>
                            <m:sSubPr>
                              <m:ctrlPr>
                                <a:rPr kumimoji="0" lang="it-IT" altLang="it-IT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it-IT" altLang="it-IT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0" lang="it-IT" altLang="it-IT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|00</m:t>
                          </m:r>
                        </m:e>
                      </m:d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|01</m:t>
                          </m:r>
                        </m:e>
                      </m:d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|10</m:t>
                          </m:r>
                        </m:e>
                      </m:d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0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it-IT" altLang="it-IT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|11</m:t>
                          </m:r>
                        </m:e>
                      </m:d>
                    </m:oMath>
                  </m:oMathPara>
                </a14:m>
                <a:endParaRPr kumimoji="0" lang="en-GB" altLang="it-IT" sz="2400" b="0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</a:endParaRP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en-GB" altLang="it-IT" sz="2400" b="0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</a:endParaRP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it-IT" sz="2400" dirty="0"/>
                  <a:t>With </a:t>
                </a:r>
                <a14:m>
                  <m:oMath xmlns:m="http://schemas.openxmlformats.org/officeDocument/2006/math">
                    <m:r>
                      <a:rPr lang="en-GB" altLang="it-IT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altLang="it-IT" sz="2400" i="1" dirty="0" smtClean="0">
                        <a:latin typeface="Cambria Math" panose="02040503050406030204" pitchFamily="18" charset="0"/>
                      </a:rPr>
                      <m:t>’, </m:t>
                    </m:r>
                    <m:r>
                      <a:rPr lang="en-GB" altLang="it-IT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altLang="it-IT" sz="2400" i="1" dirty="0" smtClean="0">
                        <a:latin typeface="Cambria Math" panose="02040503050406030204" pitchFamily="18" charset="0"/>
                      </a:rPr>
                      <m:t>’, </m:t>
                    </m:r>
                    <m:r>
                      <a:rPr lang="en-GB" altLang="it-IT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altLang="it-IT" sz="2400" i="1" dirty="0" smtClean="0">
                        <a:latin typeface="Cambria Math" panose="02040503050406030204" pitchFamily="18" charset="0"/>
                      </a:rPr>
                      <m:t>’, </m:t>
                    </m:r>
                    <m:r>
                      <a:rPr lang="en-GB" altLang="it-IT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altLang="it-IT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GB" altLang="it-IT" sz="2400" dirty="0"/>
                  <a:t> linear combination of </a:t>
                </a:r>
                <a14:m>
                  <m:oMath xmlns:m="http://schemas.openxmlformats.org/officeDocument/2006/math">
                    <m:r>
                      <a:rPr lang="en-GB" altLang="it-IT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altLang="it-IT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altLang="it-IT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altLang="it-IT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altLang="it-IT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altLang="it-IT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altLang="it-IT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kumimoji="0" lang="en-GB" altLang="it-IT" sz="2400" b="0" i="0" u="none" strike="noStrike" cap="none" normalizeH="0" baseline="0" dirty="0">
                  <a:ln>
                    <a:noFill/>
                  </a:ln>
                  <a:effectLst/>
                </a:endParaRPr>
              </a:p>
            </p:txBody>
          </p:sp>
        </mc:Choice>
        <mc:Fallback xmlns="">
          <p:sp>
            <p:nvSpPr>
              <p:cNvPr id="6" name="Rectangle 1">
                <a:extLst>
                  <a:ext uri="{FF2B5EF4-FFF2-40B4-BE49-F238E27FC236}">
                    <a16:creationId xmlns:a16="http://schemas.microsoft.com/office/drawing/2014/main" id="{AC6BC17A-52CE-45C0-BA53-723E418EC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6402" y="1145514"/>
                <a:ext cx="8033605" cy="2585323"/>
              </a:xfrm>
              <a:prstGeom prst="rect">
                <a:avLst/>
              </a:prstGeom>
              <a:blipFill>
                <a:blip r:embed="rId2"/>
                <a:stretch>
                  <a:fillRect t="-10613" b="-8019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A15F9BDC-BB99-4D23-9681-B47093D8BDF8}"/>
              </a:ext>
            </a:extLst>
          </p:cNvPr>
          <p:cNvCxnSpPr/>
          <p:nvPr/>
        </p:nvCxnSpPr>
        <p:spPr>
          <a:xfrm>
            <a:off x="3870960" y="2032000"/>
            <a:ext cx="0" cy="56896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7FC1E54-5D66-44DD-ACFB-23F1233D6504}"/>
              </a:ext>
            </a:extLst>
          </p:cNvPr>
          <p:cNvSpPr txBox="1"/>
          <p:nvPr/>
        </p:nvSpPr>
        <p:spPr>
          <a:xfrm>
            <a:off x="3362960" y="2105967"/>
            <a:ext cx="426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B0F0"/>
                </a:solidFill>
              </a:rPr>
              <a:t>G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7325F46-E225-43C2-9678-D9BCE2E17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39" y="4072042"/>
            <a:ext cx="7878121" cy="214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1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DC9576-E78E-4CA6-939F-E33436819CC6}"/>
              </a:ext>
            </a:extLst>
          </p:cNvPr>
          <p:cNvSpPr txBox="1"/>
          <p:nvPr/>
        </p:nvSpPr>
        <p:spPr>
          <a:xfrm>
            <a:off x="7625080" y="86397"/>
            <a:ext cx="427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srgbClr val="00B0F0"/>
                </a:solidFill>
              </a:rPr>
              <a:t>2 QUBIT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70F6EE68-7704-4230-9CB6-949BDFD310CE}"/>
              </a:ext>
            </a:extLst>
          </p:cNvPr>
          <p:cNvCxnSpPr>
            <a:cxnSpLocks/>
          </p:cNvCxnSpPr>
          <p:nvPr/>
        </p:nvCxnSpPr>
        <p:spPr>
          <a:xfrm>
            <a:off x="319210" y="491391"/>
            <a:ext cx="115679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732316B-86EC-4A43-A88D-9D0865488C42}"/>
              </a:ext>
            </a:extLst>
          </p:cNvPr>
          <p:cNvSpPr txBox="1"/>
          <p:nvPr/>
        </p:nvSpPr>
        <p:spPr>
          <a:xfrm>
            <a:off x="289560" y="86397"/>
            <a:ext cx="383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measurement</a:t>
            </a:r>
          </a:p>
        </p:txBody>
      </p:sp>
      <p:sp>
        <p:nvSpPr>
          <p:cNvPr id="5" name="Cornice 4">
            <a:extLst>
              <a:ext uri="{FF2B5EF4-FFF2-40B4-BE49-F238E27FC236}">
                <a16:creationId xmlns:a16="http://schemas.microsoft.com/office/drawing/2014/main" id="{8F9B4534-33C8-4845-A058-1CD725AE51EF}"/>
              </a:ext>
            </a:extLst>
          </p:cNvPr>
          <p:cNvSpPr/>
          <p:nvPr/>
        </p:nvSpPr>
        <p:spPr>
          <a:xfrm>
            <a:off x="1717039" y="974912"/>
            <a:ext cx="8757920" cy="2134047"/>
          </a:xfrm>
          <a:prstGeom prst="frame">
            <a:avLst>
              <a:gd name="adj1" fmla="val 513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8D815E6-72E1-4F53-99BA-3E6DD43EE12D}"/>
                  </a:ext>
                </a:extLst>
              </p:cNvPr>
              <p:cNvSpPr txBox="1"/>
              <p:nvPr/>
            </p:nvSpPr>
            <p:spPr>
              <a:xfrm>
                <a:off x="2265680" y="1346237"/>
                <a:ext cx="764032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rgbClr val="00B0F0"/>
                    </a:solidFill>
                  </a:rPr>
                  <a:t>Measurement</a:t>
                </a:r>
              </a:p>
              <a:p>
                <a:pPr algn="ctr"/>
                <a:r>
                  <a:rPr lang="en-US" sz="2400" b="0" i="0" dirty="0">
                    <a:solidFill>
                      <a:srgbClr val="212121"/>
                    </a:solidFill>
                    <a:effectLst/>
                  </a:rPr>
                  <a:t>a measure on the qubit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21212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rgbClr val="21212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21212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i="0" dirty="0">
                    <a:solidFill>
                      <a:srgbClr val="212121"/>
                    </a:solidFill>
                    <a:effectLst/>
                  </a:rPr>
                  <a:t> allows us to determine if the first qubit is in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b="0" i="1" dirty="0" smtClean="0">
                            <a:solidFill>
                              <a:srgbClr val="21212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dirty="0" smtClean="0">
                            <a:solidFill>
                              <a:srgbClr val="21212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|0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21212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solidFill>
                      <a:srgbClr val="212121"/>
                    </a:solidFill>
                    <a:effectLst/>
                  </a:rPr>
                  <a:t>or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b="0" i="1" dirty="0" smtClean="0">
                            <a:solidFill>
                              <a:srgbClr val="21212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dirty="0" smtClean="0">
                            <a:solidFill>
                              <a:srgbClr val="21212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|1</m:t>
                        </m:r>
                      </m:e>
                    </m:d>
                  </m:oMath>
                </a14:m>
                <a:r>
                  <a:rPr lang="en-US" sz="2400" b="0" i="0" dirty="0">
                    <a:solidFill>
                      <a:srgbClr val="212121"/>
                    </a:solidFill>
                    <a:effectLst/>
                  </a:rPr>
                  <a:t> (similarly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21212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rgbClr val="21212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21212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 i="0" dirty="0">
                    <a:solidFill>
                      <a:srgbClr val="212121"/>
                    </a:solidFill>
                    <a:effectLst/>
                  </a:rPr>
                  <a:t> ), this measure is probabilistic and destructive</a:t>
                </a:r>
                <a:endParaRPr lang="en-GB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8D815E6-72E1-4F53-99BA-3E6DD43EE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680" y="1346237"/>
                <a:ext cx="7640320" cy="1569660"/>
              </a:xfrm>
              <a:prstGeom prst="rect">
                <a:avLst/>
              </a:prstGeom>
              <a:blipFill>
                <a:blip r:embed="rId2"/>
                <a:stretch>
                  <a:fillRect l="-1038" t="-3113" r="-1995" b="-338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B66FCB85-578D-4597-BCDA-609CD5B5C8EE}"/>
                  </a:ext>
                </a:extLst>
              </p:cNvPr>
              <p:cNvSpPr/>
              <p:nvPr/>
            </p:nvSpPr>
            <p:spPr>
              <a:xfrm>
                <a:off x="1757679" y="3403600"/>
                <a:ext cx="73943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it-IT" sz="2400" dirty="0"/>
                  <a:t>Examples.       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GB" altLang="it-I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altLang="it-IT" sz="2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it-IT" altLang="it-I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altLang="it-IT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altLang="it-IT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it-IT" altLang="it-I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altLang="it-IT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altLang="it-IT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it-IT" altLang="it-IT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altLang="it-IT" sz="24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"/>
                        <m:endChr m:val="⟩"/>
                        <m:ctrlPr>
                          <a:rPr lang="it-IT" altLang="it-I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altLang="it-IT" sz="2400" i="1">
                            <a:latin typeface="Cambria Math" panose="02040503050406030204" pitchFamily="18" charset="0"/>
                          </a:rPr>
                          <m:t>|00</m:t>
                        </m:r>
                      </m:e>
                    </m:d>
                    <m:r>
                      <a:rPr lang="it-IT" altLang="it-IT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altLang="it-IT" sz="2400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begChr m:val=""/>
                        <m:endChr m:val="⟩"/>
                        <m:ctrlPr>
                          <a:rPr lang="it-IT" altLang="it-I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altLang="it-IT" sz="2400" i="1">
                            <a:latin typeface="Cambria Math" panose="02040503050406030204" pitchFamily="18" charset="0"/>
                          </a:rPr>
                          <m:t>|01</m:t>
                        </m:r>
                      </m:e>
                    </m:d>
                    <m:r>
                      <a:rPr lang="it-IT" altLang="it-IT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altLang="it-IT" sz="24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"/>
                        <m:endChr m:val="⟩"/>
                        <m:ctrlPr>
                          <a:rPr lang="it-IT" altLang="it-I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altLang="it-IT" sz="2400" i="1">
                            <a:latin typeface="Cambria Math" panose="02040503050406030204" pitchFamily="18" charset="0"/>
                          </a:rPr>
                          <m:t>|10</m:t>
                        </m:r>
                      </m:e>
                    </m:d>
                    <m:r>
                      <a:rPr lang="it-IT" altLang="it-IT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altLang="it-IT" sz="24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"/>
                        <m:endChr m:val="⟩"/>
                        <m:ctrlPr>
                          <a:rPr lang="it-IT" altLang="it-I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altLang="it-IT" sz="2400" i="1">
                            <a:latin typeface="Cambria Math" panose="02040503050406030204" pitchFamily="18" charset="0"/>
                          </a:rPr>
                          <m:t>|11</m:t>
                        </m:r>
                      </m:e>
                    </m:d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B66FCB85-578D-4597-BCDA-609CD5B5C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679" y="3403600"/>
                <a:ext cx="7394332" cy="461665"/>
              </a:xfrm>
              <a:prstGeom prst="rect">
                <a:avLst/>
              </a:prstGeom>
              <a:blipFill>
                <a:blip r:embed="rId3"/>
                <a:stretch>
                  <a:fillRect l="-1237" t="-130263" r="-7997" b="-1947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2BE94FD5-0108-43AA-B95B-5828B2E15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85" y="3941949"/>
            <a:ext cx="8762620" cy="24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2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B3CAFB-4886-4F22-970E-474A79675E64}"/>
              </a:ext>
            </a:extLst>
          </p:cNvPr>
          <p:cNvSpPr txBox="1"/>
          <p:nvPr/>
        </p:nvSpPr>
        <p:spPr>
          <a:xfrm>
            <a:off x="7625080" y="86397"/>
            <a:ext cx="427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srgbClr val="00B0F0"/>
                </a:solidFill>
              </a:rPr>
              <a:t>2 QUBIT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F3BE411-74DB-433D-A487-EB26D8416F61}"/>
              </a:ext>
            </a:extLst>
          </p:cNvPr>
          <p:cNvCxnSpPr>
            <a:cxnSpLocks/>
          </p:cNvCxnSpPr>
          <p:nvPr/>
        </p:nvCxnSpPr>
        <p:spPr>
          <a:xfrm>
            <a:off x="319210" y="491391"/>
            <a:ext cx="115679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CC9AA8-7962-43ED-A42B-0EBA8D12D695}"/>
              </a:ext>
            </a:extLst>
          </p:cNvPr>
          <p:cNvSpPr txBox="1"/>
          <p:nvPr/>
        </p:nvSpPr>
        <p:spPr>
          <a:xfrm>
            <a:off x="289560" y="86397"/>
            <a:ext cx="383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entanglement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a 5">
                <a:extLst>
                  <a:ext uri="{FF2B5EF4-FFF2-40B4-BE49-F238E27FC236}">
                    <a16:creationId xmlns:a16="http://schemas.microsoft.com/office/drawing/2014/main" id="{093965A0-5F25-4043-B19E-85A96F7787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0823347"/>
                  </p:ext>
                </p:extLst>
              </p:nvPr>
            </p:nvGraphicFramePr>
            <p:xfrm>
              <a:off x="456785" y="1347603"/>
              <a:ext cx="11292840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88260">
                      <a:extLst>
                        <a:ext uri="{9D8B030D-6E8A-4147-A177-3AD203B41FA5}">
                          <a16:colId xmlns:a16="http://schemas.microsoft.com/office/drawing/2014/main" val="3069786057"/>
                        </a:ext>
                      </a:extLst>
                    </a:gridCol>
                    <a:gridCol w="3332480">
                      <a:extLst>
                        <a:ext uri="{9D8B030D-6E8A-4147-A177-3AD203B41FA5}">
                          <a16:colId xmlns:a16="http://schemas.microsoft.com/office/drawing/2014/main" val="1939421406"/>
                        </a:ext>
                      </a:extLst>
                    </a:gridCol>
                    <a:gridCol w="2092960">
                      <a:extLst>
                        <a:ext uri="{9D8B030D-6E8A-4147-A177-3AD203B41FA5}">
                          <a16:colId xmlns:a16="http://schemas.microsoft.com/office/drawing/2014/main" val="602993755"/>
                        </a:ext>
                      </a:extLst>
                    </a:gridCol>
                    <a:gridCol w="2123440">
                      <a:extLst>
                        <a:ext uri="{9D8B030D-6E8A-4147-A177-3AD203B41FA5}">
                          <a16:colId xmlns:a16="http://schemas.microsoft.com/office/drawing/2014/main" val="361955744"/>
                        </a:ext>
                      </a:extLst>
                    </a:gridCol>
                    <a:gridCol w="1155700">
                      <a:extLst>
                        <a:ext uri="{9D8B030D-6E8A-4147-A177-3AD203B41FA5}">
                          <a16:colId xmlns:a16="http://schemas.microsoft.com/office/drawing/2014/main" val="17504108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noProof="0"/>
                            <a:t>State of bit before the measurement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noProof="0" dirty="0">
                              <a:solidFill>
                                <a:srgbClr val="FFC000"/>
                              </a:solidFill>
                            </a:rPr>
                            <a:t>State of bit after the measurement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noProof="0" dirty="0">
                              <a:solidFill>
                                <a:srgbClr val="C41F60"/>
                              </a:solidFill>
                            </a:rPr>
                            <a:t>result of measurement 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sz="1800" b="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GB" sz="1800" noProof="0" dirty="0">
                            <a:solidFill>
                              <a:srgbClr val="C41F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noProof="0" dirty="0">
                              <a:solidFill>
                                <a:srgbClr val="C41F60"/>
                              </a:solidFill>
                            </a:rPr>
                            <a:t>result of measurement 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800" b="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GB" sz="1800" noProof="0" dirty="0">
                            <a:solidFill>
                              <a:srgbClr val="C41F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i="1" noProof="0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0" i="1" noProof="0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it-IT" sz="1800" b="0" i="1" noProof="0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800" b="0" i="1" noProof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800" i="1" noProof="0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0" i="1" noProof="0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it-IT" sz="1800" b="0" i="1" noProof="0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8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87540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kumimoji="0" lang="en-GB" altLang="it-IT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it-IT" altLang="it-IT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kumimoji="0" lang="it-IT" altLang="it-IT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it-IT" altLang="it-IT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kumimoji="0" lang="it-IT" altLang="it-IT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it-IT" altLang="it-IT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it-IT" altLang="it-IT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kumimoji="0" lang="it-IT" altLang="it-IT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0" lang="it-IT" altLang="it-IT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it-IT" altLang="it-IT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kumimoji="0" lang="it-IT" altLang="it-IT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it-IT" altLang="it-IT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|00</m:t>
                                    </m:r>
                                  </m:e>
                                </m:d>
                                <m:r>
                                  <a:rPr kumimoji="0" lang="it-IT" altLang="it-IT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it-IT" altLang="it-IT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kumimoji="0" lang="it-IT" altLang="it-IT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it-IT" altLang="it-IT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|01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GB" altLang="it-IT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endParaRPr lang="en-GB" sz="18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GB" sz="180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|00</m:t>
                                  </m:r>
                                </m:e>
                              </m:d>
                            </m:oMath>
                          </a14:m>
                          <a:r>
                            <a:rPr lang="en-GB" sz="1800" noProof="0" dirty="0">
                              <a:solidFill>
                                <a:srgbClr val="FFC000"/>
                              </a:solidFill>
                            </a:rPr>
                            <a:t> with</a:t>
                          </a:r>
                          <a:r>
                            <a:rPr lang="en-GB" sz="1800" baseline="0" noProof="0" dirty="0">
                              <a:solidFill>
                                <a:srgbClr val="FFC000"/>
                              </a:solidFill>
                            </a:rPr>
                            <a:t> probability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noProof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800" b="0" i="1" noProof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=1/2</m:t>
                              </m:r>
                            </m:oMath>
                          </a14:m>
                          <a:endParaRPr lang="en-GB" sz="1800" noProof="0" dirty="0">
                            <a:solidFill>
                              <a:srgbClr val="FFC000"/>
                            </a:solidFill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GB" sz="180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it-IT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en-GB" sz="1800" noProof="0" dirty="0">
                              <a:solidFill>
                                <a:srgbClr val="FFC000"/>
                              </a:solidFill>
                            </a:rPr>
                            <a:t> with</a:t>
                          </a:r>
                          <a:r>
                            <a:rPr lang="en-GB" sz="1800" baseline="0" noProof="0" dirty="0">
                              <a:solidFill>
                                <a:srgbClr val="FFC000"/>
                              </a:solidFill>
                            </a:rPr>
                            <a:t> probability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noProof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800" b="0" i="1" noProof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=1/2</m:t>
                              </m:r>
                            </m:oMath>
                          </a14:m>
                          <a:endParaRPr lang="en-GB" sz="1800" noProof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noProof="0" dirty="0">
                              <a:solidFill>
                                <a:srgbClr val="C41F60"/>
                              </a:solidFill>
                            </a:rPr>
                            <a:t>0</a:t>
                          </a:r>
                        </a:p>
                        <a:p>
                          <a:pPr algn="ctr"/>
                          <a:r>
                            <a:rPr lang="en-GB" sz="1800" noProof="0" dirty="0">
                              <a:solidFill>
                                <a:srgbClr val="C41F6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noProof="0" dirty="0">
                              <a:solidFill>
                                <a:srgbClr val="C41F60"/>
                              </a:solidFill>
                            </a:rPr>
                            <a:t>0</a:t>
                          </a:r>
                        </a:p>
                        <a:p>
                          <a:pPr algn="ctr"/>
                          <a:r>
                            <a:rPr lang="en-GB" sz="1800" noProof="0" dirty="0">
                              <a:solidFill>
                                <a:srgbClr val="C41F6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noProof="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YES</a:t>
                          </a:r>
                        </a:p>
                        <a:p>
                          <a:pPr algn="ctr"/>
                          <a:r>
                            <a:rPr lang="en-GB" sz="1800" noProof="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17778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a 5">
                <a:extLst>
                  <a:ext uri="{FF2B5EF4-FFF2-40B4-BE49-F238E27FC236}">
                    <a16:creationId xmlns:a16="http://schemas.microsoft.com/office/drawing/2014/main" id="{093965A0-5F25-4043-B19E-85A96F7787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0823347"/>
                  </p:ext>
                </p:extLst>
              </p:nvPr>
            </p:nvGraphicFramePr>
            <p:xfrm>
              <a:off x="456785" y="1347603"/>
              <a:ext cx="11292840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88260">
                      <a:extLst>
                        <a:ext uri="{9D8B030D-6E8A-4147-A177-3AD203B41FA5}">
                          <a16:colId xmlns:a16="http://schemas.microsoft.com/office/drawing/2014/main" val="3069786057"/>
                        </a:ext>
                      </a:extLst>
                    </a:gridCol>
                    <a:gridCol w="3332480">
                      <a:extLst>
                        <a:ext uri="{9D8B030D-6E8A-4147-A177-3AD203B41FA5}">
                          <a16:colId xmlns:a16="http://schemas.microsoft.com/office/drawing/2014/main" val="1939421406"/>
                        </a:ext>
                      </a:extLst>
                    </a:gridCol>
                    <a:gridCol w="2092960">
                      <a:extLst>
                        <a:ext uri="{9D8B030D-6E8A-4147-A177-3AD203B41FA5}">
                          <a16:colId xmlns:a16="http://schemas.microsoft.com/office/drawing/2014/main" val="602993755"/>
                        </a:ext>
                      </a:extLst>
                    </a:gridCol>
                    <a:gridCol w="2123440">
                      <a:extLst>
                        <a:ext uri="{9D8B030D-6E8A-4147-A177-3AD203B41FA5}">
                          <a16:colId xmlns:a16="http://schemas.microsoft.com/office/drawing/2014/main" val="361955744"/>
                        </a:ext>
                      </a:extLst>
                    </a:gridCol>
                    <a:gridCol w="1155700">
                      <a:extLst>
                        <a:ext uri="{9D8B030D-6E8A-4147-A177-3AD203B41FA5}">
                          <a16:colId xmlns:a16="http://schemas.microsoft.com/office/drawing/2014/main" val="175041086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noProof="0"/>
                            <a:t>State of bit before the measurement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noProof="0" dirty="0">
                              <a:solidFill>
                                <a:srgbClr val="FFC000"/>
                              </a:solidFill>
                            </a:rPr>
                            <a:t>State of bit after the measurement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82849" t="-4717" r="-156977" b="-204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378448" t="-4717" r="-55172" b="-204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876316" t="-4717" r="-1053" b="-2047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75404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35" t="-105714" r="-336706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77879" t="-105714" r="-161609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noProof="0" dirty="0">
                              <a:solidFill>
                                <a:srgbClr val="C41F60"/>
                              </a:solidFill>
                            </a:rPr>
                            <a:t>0</a:t>
                          </a:r>
                        </a:p>
                        <a:p>
                          <a:pPr algn="ctr"/>
                          <a:r>
                            <a:rPr lang="en-GB" sz="1800" noProof="0" dirty="0">
                              <a:solidFill>
                                <a:srgbClr val="C41F6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noProof="0" dirty="0">
                              <a:solidFill>
                                <a:srgbClr val="C41F60"/>
                              </a:solidFill>
                            </a:rPr>
                            <a:t>0</a:t>
                          </a:r>
                        </a:p>
                        <a:p>
                          <a:pPr algn="ctr"/>
                          <a:r>
                            <a:rPr lang="en-GB" sz="1800" noProof="0" dirty="0">
                              <a:solidFill>
                                <a:srgbClr val="C41F6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noProof="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YES</a:t>
                          </a:r>
                        </a:p>
                        <a:p>
                          <a:pPr algn="ctr"/>
                          <a:r>
                            <a:rPr lang="en-GB" sz="1800" noProof="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17778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83B6F3A-5DF0-4F28-B9DE-251CCA384C12}"/>
                  </a:ext>
                </a:extLst>
              </p:cNvPr>
              <p:cNvSpPr txBox="1"/>
              <p:nvPr/>
            </p:nvSpPr>
            <p:spPr>
              <a:xfrm>
                <a:off x="8152985" y="2998798"/>
                <a:ext cx="3596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</a:rPr>
                  <a:t>no correlation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83B6F3A-5DF0-4F28-B9DE-251CCA384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985" y="2998798"/>
                <a:ext cx="3596640" cy="369332"/>
              </a:xfrm>
              <a:prstGeom prst="rect">
                <a:avLst/>
              </a:prstGeom>
              <a:blipFill>
                <a:blip r:embed="rId3"/>
                <a:stretch>
                  <a:fillRect l="-1356" t="-9836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D8B5BE9A-3FC2-4DA7-A579-7A41B35F54E5}"/>
              </a:ext>
            </a:extLst>
          </p:cNvPr>
          <p:cNvCxnSpPr>
            <a:cxnSpLocks/>
          </p:cNvCxnSpPr>
          <p:nvPr/>
        </p:nvCxnSpPr>
        <p:spPr>
          <a:xfrm flipV="1">
            <a:off x="10495280" y="2528002"/>
            <a:ext cx="538480" cy="470796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ella 11">
                <a:extLst>
                  <a:ext uri="{FF2B5EF4-FFF2-40B4-BE49-F238E27FC236}">
                    <a16:creationId xmlns:a16="http://schemas.microsoft.com/office/drawing/2014/main" id="{3354C6F0-67DB-4B42-943E-162B5B51DE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0542086"/>
                  </p:ext>
                </p:extLst>
              </p:nvPr>
            </p:nvGraphicFramePr>
            <p:xfrm>
              <a:off x="456785" y="3653923"/>
              <a:ext cx="11292840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88260">
                      <a:extLst>
                        <a:ext uri="{9D8B030D-6E8A-4147-A177-3AD203B41FA5}">
                          <a16:colId xmlns:a16="http://schemas.microsoft.com/office/drawing/2014/main" val="3069786057"/>
                        </a:ext>
                      </a:extLst>
                    </a:gridCol>
                    <a:gridCol w="3332480">
                      <a:extLst>
                        <a:ext uri="{9D8B030D-6E8A-4147-A177-3AD203B41FA5}">
                          <a16:colId xmlns:a16="http://schemas.microsoft.com/office/drawing/2014/main" val="1939421406"/>
                        </a:ext>
                      </a:extLst>
                    </a:gridCol>
                    <a:gridCol w="2092960">
                      <a:extLst>
                        <a:ext uri="{9D8B030D-6E8A-4147-A177-3AD203B41FA5}">
                          <a16:colId xmlns:a16="http://schemas.microsoft.com/office/drawing/2014/main" val="602993755"/>
                        </a:ext>
                      </a:extLst>
                    </a:gridCol>
                    <a:gridCol w="2123440">
                      <a:extLst>
                        <a:ext uri="{9D8B030D-6E8A-4147-A177-3AD203B41FA5}">
                          <a16:colId xmlns:a16="http://schemas.microsoft.com/office/drawing/2014/main" val="361955744"/>
                        </a:ext>
                      </a:extLst>
                    </a:gridCol>
                    <a:gridCol w="1155700">
                      <a:extLst>
                        <a:ext uri="{9D8B030D-6E8A-4147-A177-3AD203B41FA5}">
                          <a16:colId xmlns:a16="http://schemas.microsoft.com/office/drawing/2014/main" val="17504108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noProof="0"/>
                            <a:t>State of bit before the measurement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noProof="0" dirty="0">
                              <a:solidFill>
                                <a:srgbClr val="FFC000"/>
                              </a:solidFill>
                            </a:rPr>
                            <a:t>State of bit after the measurement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noProof="0" dirty="0">
                              <a:solidFill>
                                <a:srgbClr val="C41F60"/>
                              </a:solidFill>
                            </a:rPr>
                            <a:t>result of measurement 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sz="1800" b="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GB" sz="1800" noProof="0" dirty="0">
                            <a:solidFill>
                              <a:srgbClr val="C41F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noProof="0" dirty="0">
                              <a:solidFill>
                                <a:srgbClr val="C41F60"/>
                              </a:solidFill>
                            </a:rPr>
                            <a:t>result of measurement 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800" b="0" i="1" noProof="0" smtClean="0">
                                      <a:solidFill>
                                        <a:srgbClr val="C41F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GB" sz="1800" noProof="0" dirty="0">
                            <a:solidFill>
                              <a:srgbClr val="C41F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i="1" noProof="0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0" i="1" noProof="0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it-IT" sz="1800" b="0" i="1" noProof="0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800" b="0" i="1" noProof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800" i="1" noProof="0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0" i="1" noProof="0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it-IT" sz="1800" b="0" i="1" noProof="0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8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87540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kumimoji="0" lang="en-GB" altLang="it-IT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it-IT" altLang="it-IT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kumimoji="0" lang="it-IT" altLang="it-IT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it-IT" altLang="it-IT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kumimoji="0" lang="it-IT" altLang="it-IT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it-IT" altLang="it-IT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it-IT" altLang="it-IT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kumimoji="0" lang="it-IT" altLang="it-IT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0" lang="it-IT" altLang="it-IT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it-IT" altLang="it-IT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kumimoji="0" lang="it-IT" altLang="it-IT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it-IT" altLang="it-IT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|00</m:t>
                                    </m:r>
                                  </m:e>
                                </m:d>
                                <m:r>
                                  <a:rPr kumimoji="0" lang="it-IT" altLang="it-IT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it-IT" altLang="it-IT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kumimoji="0" lang="it-IT" altLang="it-IT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it-IT" altLang="it-IT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|11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GB" altLang="it-IT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endParaRPr lang="en-GB" sz="18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GB" sz="180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|00</m:t>
                                  </m:r>
                                </m:e>
                              </m:d>
                            </m:oMath>
                          </a14:m>
                          <a:r>
                            <a:rPr lang="en-GB" sz="1800" noProof="0" dirty="0">
                              <a:solidFill>
                                <a:srgbClr val="FFC000"/>
                              </a:solidFill>
                            </a:rPr>
                            <a:t> with</a:t>
                          </a:r>
                          <a:r>
                            <a:rPr lang="en-GB" sz="1800" baseline="0" noProof="0" dirty="0">
                              <a:solidFill>
                                <a:srgbClr val="FFC000"/>
                              </a:solidFill>
                            </a:rPr>
                            <a:t> probability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noProof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800" b="0" i="1" noProof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=1/2</m:t>
                              </m:r>
                            </m:oMath>
                          </a14:m>
                          <a:endParaRPr lang="en-GB" sz="1800" noProof="0" dirty="0">
                            <a:solidFill>
                              <a:srgbClr val="FFC000"/>
                            </a:solidFill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GB" sz="180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|11</m:t>
                                  </m:r>
                                </m:e>
                              </m:d>
                            </m:oMath>
                          </a14:m>
                          <a:r>
                            <a:rPr lang="en-GB" sz="1800" noProof="0" dirty="0">
                              <a:solidFill>
                                <a:srgbClr val="FFC000"/>
                              </a:solidFill>
                            </a:rPr>
                            <a:t> with</a:t>
                          </a:r>
                          <a:r>
                            <a:rPr lang="en-GB" sz="1800" baseline="0" noProof="0" dirty="0">
                              <a:solidFill>
                                <a:srgbClr val="FFC000"/>
                              </a:solidFill>
                            </a:rPr>
                            <a:t> probability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noProof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GB" sz="1800" b="0" i="1" noProof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800" b="0" i="1" noProof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=1/2</m:t>
                              </m:r>
                            </m:oMath>
                          </a14:m>
                          <a:endParaRPr lang="en-GB" sz="1800" noProof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noProof="0" dirty="0">
                              <a:solidFill>
                                <a:srgbClr val="C41F60"/>
                              </a:solidFill>
                            </a:rPr>
                            <a:t>0</a:t>
                          </a:r>
                        </a:p>
                        <a:p>
                          <a:pPr algn="ctr"/>
                          <a:r>
                            <a:rPr lang="en-GB" sz="1800" noProof="0" dirty="0">
                              <a:solidFill>
                                <a:srgbClr val="C41F6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noProof="0" dirty="0">
                              <a:solidFill>
                                <a:srgbClr val="C41F60"/>
                              </a:solidFill>
                            </a:rPr>
                            <a:t>0</a:t>
                          </a:r>
                        </a:p>
                        <a:p>
                          <a:pPr algn="ctr"/>
                          <a:r>
                            <a:rPr lang="en-GB" sz="1800" noProof="0" dirty="0">
                              <a:solidFill>
                                <a:srgbClr val="C41F6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noProof="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YES</a:t>
                          </a:r>
                        </a:p>
                        <a:p>
                          <a:pPr algn="ctr"/>
                          <a:r>
                            <a:rPr lang="en-GB" sz="1800" noProof="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17778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ella 11">
                <a:extLst>
                  <a:ext uri="{FF2B5EF4-FFF2-40B4-BE49-F238E27FC236}">
                    <a16:creationId xmlns:a16="http://schemas.microsoft.com/office/drawing/2014/main" id="{3354C6F0-67DB-4B42-943E-162B5B51DE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0542086"/>
                  </p:ext>
                </p:extLst>
              </p:nvPr>
            </p:nvGraphicFramePr>
            <p:xfrm>
              <a:off x="456785" y="3653923"/>
              <a:ext cx="11292840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88260">
                      <a:extLst>
                        <a:ext uri="{9D8B030D-6E8A-4147-A177-3AD203B41FA5}">
                          <a16:colId xmlns:a16="http://schemas.microsoft.com/office/drawing/2014/main" val="3069786057"/>
                        </a:ext>
                      </a:extLst>
                    </a:gridCol>
                    <a:gridCol w="3332480">
                      <a:extLst>
                        <a:ext uri="{9D8B030D-6E8A-4147-A177-3AD203B41FA5}">
                          <a16:colId xmlns:a16="http://schemas.microsoft.com/office/drawing/2014/main" val="1939421406"/>
                        </a:ext>
                      </a:extLst>
                    </a:gridCol>
                    <a:gridCol w="2092960">
                      <a:extLst>
                        <a:ext uri="{9D8B030D-6E8A-4147-A177-3AD203B41FA5}">
                          <a16:colId xmlns:a16="http://schemas.microsoft.com/office/drawing/2014/main" val="602993755"/>
                        </a:ext>
                      </a:extLst>
                    </a:gridCol>
                    <a:gridCol w="2123440">
                      <a:extLst>
                        <a:ext uri="{9D8B030D-6E8A-4147-A177-3AD203B41FA5}">
                          <a16:colId xmlns:a16="http://schemas.microsoft.com/office/drawing/2014/main" val="361955744"/>
                        </a:ext>
                      </a:extLst>
                    </a:gridCol>
                    <a:gridCol w="1155700">
                      <a:extLst>
                        <a:ext uri="{9D8B030D-6E8A-4147-A177-3AD203B41FA5}">
                          <a16:colId xmlns:a16="http://schemas.microsoft.com/office/drawing/2014/main" val="175041086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noProof="0"/>
                            <a:t>State of bit before the measurement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noProof="0" dirty="0">
                              <a:solidFill>
                                <a:srgbClr val="FFC000"/>
                              </a:solidFill>
                            </a:rPr>
                            <a:t>State of bit after the measurement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82849" t="-4717" r="-156977" b="-204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378448" t="-4717" r="-55172" b="-204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876316" t="-4717" r="-1053" b="-2047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75404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35" t="-105714" r="-336706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7879" t="-105714" r="-161609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noProof="0" dirty="0">
                              <a:solidFill>
                                <a:srgbClr val="C41F60"/>
                              </a:solidFill>
                            </a:rPr>
                            <a:t>0</a:t>
                          </a:r>
                        </a:p>
                        <a:p>
                          <a:pPr algn="ctr"/>
                          <a:r>
                            <a:rPr lang="en-GB" sz="1800" noProof="0" dirty="0">
                              <a:solidFill>
                                <a:srgbClr val="C41F6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noProof="0" dirty="0">
                              <a:solidFill>
                                <a:srgbClr val="C41F60"/>
                              </a:solidFill>
                            </a:rPr>
                            <a:t>0</a:t>
                          </a:r>
                        </a:p>
                        <a:p>
                          <a:pPr algn="ctr"/>
                          <a:r>
                            <a:rPr lang="en-GB" sz="1800" noProof="0" dirty="0">
                              <a:solidFill>
                                <a:srgbClr val="C41F6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noProof="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YES</a:t>
                          </a:r>
                        </a:p>
                        <a:p>
                          <a:pPr algn="ctr"/>
                          <a:r>
                            <a:rPr lang="en-GB" sz="1800" noProof="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17778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6705FCAC-57DA-435C-AF4E-6346CADF513E}"/>
                  </a:ext>
                </a:extLst>
              </p:cNvPr>
              <p:cNvSpPr txBox="1"/>
              <p:nvPr/>
            </p:nvSpPr>
            <p:spPr>
              <a:xfrm>
                <a:off x="456784" y="773639"/>
                <a:ext cx="4684175" cy="463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/>
                  <a:t> – produced state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6705FCAC-57DA-435C-AF4E-6346CADF5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4" y="773639"/>
                <a:ext cx="4684175" cy="463397"/>
              </a:xfrm>
              <a:prstGeom prst="rect">
                <a:avLst/>
              </a:prstGeom>
              <a:blipFill>
                <a:blip r:embed="rId5"/>
                <a:stretch>
                  <a:fillRect t="-136842" r="-651" b="-2065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3B60CE4-4A7C-4E15-A676-F04FC2C3A8D9}"/>
                  </a:ext>
                </a:extLst>
              </p:cNvPr>
              <p:cNvSpPr txBox="1"/>
              <p:nvPr/>
            </p:nvSpPr>
            <p:spPr>
              <a:xfrm>
                <a:off x="456784" y="3136431"/>
                <a:ext cx="5024950" cy="463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/>
                  <a:t> – entangled state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3B60CE4-4A7C-4E15-A676-F04FC2C3A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4" y="3136431"/>
                <a:ext cx="5024950" cy="463397"/>
              </a:xfrm>
              <a:prstGeom prst="rect">
                <a:avLst/>
              </a:prstGeom>
              <a:blipFill>
                <a:blip r:embed="rId6"/>
                <a:stretch>
                  <a:fillRect t="-136842" b="-2065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7A8E166-97FD-41F1-9573-4B9A646BE918}"/>
                  </a:ext>
                </a:extLst>
              </p:cNvPr>
              <p:cNvSpPr txBox="1"/>
              <p:nvPr/>
            </p:nvSpPr>
            <p:spPr>
              <a:xfrm>
                <a:off x="3428792" y="5267525"/>
                <a:ext cx="5348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</a:rPr>
                  <a:t>Both the measurement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is unpredictable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7A8E166-97FD-41F1-9573-4B9A646BE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792" y="5267525"/>
                <a:ext cx="5348825" cy="369332"/>
              </a:xfrm>
              <a:prstGeom prst="rect">
                <a:avLst/>
              </a:prstGeom>
              <a:blipFill>
                <a:blip r:embed="rId7"/>
                <a:stretch>
                  <a:fillRect l="-911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7B9AF500-7EF0-460C-B0AD-0A8B7F9B08CA}"/>
              </a:ext>
            </a:extLst>
          </p:cNvPr>
          <p:cNvCxnSpPr>
            <a:cxnSpLocks/>
          </p:cNvCxnSpPr>
          <p:nvPr/>
        </p:nvCxnSpPr>
        <p:spPr>
          <a:xfrm flipV="1">
            <a:off x="5831840" y="4769085"/>
            <a:ext cx="1371600" cy="498440"/>
          </a:xfrm>
          <a:prstGeom prst="straightConnector1">
            <a:avLst/>
          </a:prstGeom>
          <a:ln w="15875">
            <a:solidFill>
              <a:srgbClr val="C41F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422ECD65-EB6C-4F08-94ED-303B94973E63}"/>
              </a:ext>
            </a:extLst>
          </p:cNvPr>
          <p:cNvCxnSpPr>
            <a:cxnSpLocks/>
          </p:cNvCxnSpPr>
          <p:nvPr/>
        </p:nvCxnSpPr>
        <p:spPr>
          <a:xfrm flipV="1">
            <a:off x="7843520" y="4769085"/>
            <a:ext cx="1363772" cy="498440"/>
          </a:xfrm>
          <a:prstGeom prst="straightConnector1">
            <a:avLst/>
          </a:prstGeom>
          <a:ln w="15875">
            <a:solidFill>
              <a:srgbClr val="C41F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BA3FB4B0-3485-4FB8-B5C0-2220A695B842}"/>
                  </a:ext>
                </a:extLst>
              </p:cNvPr>
              <p:cNvSpPr txBox="1"/>
              <p:nvPr/>
            </p:nvSpPr>
            <p:spPr>
              <a:xfrm>
                <a:off x="8777617" y="5510397"/>
                <a:ext cx="30124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perfect</a:t>
                </a:r>
                <a:r>
                  <a:rPr lang="en-GB" dirty="0">
                    <a:solidFill>
                      <a:schemeClr val="tx1"/>
                    </a:solidFill>
                  </a:rPr>
                  <a:t> correlation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BA3FB4B0-3485-4FB8-B5C0-2220A695B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617" y="5510397"/>
                <a:ext cx="3012440" cy="646331"/>
              </a:xfrm>
              <a:prstGeom prst="rect">
                <a:avLst/>
              </a:prstGeom>
              <a:blipFill>
                <a:blip r:embed="rId8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BD0BCF8C-1078-4C2E-A96F-F811F43B8786}"/>
              </a:ext>
            </a:extLst>
          </p:cNvPr>
          <p:cNvCxnSpPr>
            <a:cxnSpLocks/>
          </p:cNvCxnSpPr>
          <p:nvPr/>
        </p:nvCxnSpPr>
        <p:spPr>
          <a:xfrm flipV="1">
            <a:off x="10495280" y="4670270"/>
            <a:ext cx="406400" cy="781921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1759686-4A96-4F9F-BE72-3C51ECA9B623}"/>
              </a:ext>
            </a:extLst>
          </p:cNvPr>
          <p:cNvSpPr txBox="1"/>
          <p:nvPr/>
        </p:nvSpPr>
        <p:spPr>
          <a:xfrm>
            <a:off x="1030928" y="5925895"/>
            <a:ext cx="618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</a:rPr>
              <a:t>When it happens, the two qubit are entangled</a:t>
            </a:r>
          </a:p>
        </p:txBody>
      </p:sp>
    </p:spTree>
    <p:extLst>
      <p:ext uri="{BB962C8B-B14F-4D97-AF65-F5344CB8AC3E}">
        <p14:creationId xmlns:p14="http://schemas.microsoft.com/office/powerpoint/2010/main" val="163551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5D1D6F-6BC4-45B7-BD1F-C60E365B78EC}"/>
              </a:ext>
            </a:extLst>
          </p:cNvPr>
          <p:cNvSpPr txBox="1"/>
          <p:nvPr/>
        </p:nvSpPr>
        <p:spPr>
          <a:xfrm>
            <a:off x="7625080" y="86397"/>
            <a:ext cx="427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srgbClr val="00B0F0"/>
                </a:solidFill>
              </a:rPr>
              <a:t>2 QUBIT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0EFF241F-2244-48C0-A42E-658E924EF2F1}"/>
              </a:ext>
            </a:extLst>
          </p:cNvPr>
          <p:cNvCxnSpPr>
            <a:cxnSpLocks/>
          </p:cNvCxnSpPr>
          <p:nvPr/>
        </p:nvCxnSpPr>
        <p:spPr>
          <a:xfrm>
            <a:off x="319210" y="491391"/>
            <a:ext cx="115679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73822DE-FCCB-49F2-8B93-743B566D7F88}"/>
              </a:ext>
            </a:extLst>
          </p:cNvPr>
          <p:cNvSpPr txBox="1"/>
          <p:nvPr/>
        </p:nvSpPr>
        <p:spPr>
          <a:xfrm>
            <a:off x="289560" y="86397"/>
            <a:ext cx="383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Bell States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9A8F3C-16EF-44CA-AE98-2619943E71A2}"/>
              </a:ext>
            </a:extLst>
          </p:cNvPr>
          <p:cNvSpPr txBox="1"/>
          <p:nvPr/>
        </p:nvSpPr>
        <p:spPr>
          <a:xfrm>
            <a:off x="4185505" y="851456"/>
            <a:ext cx="383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</a:rPr>
              <a:t>Bell States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(maximally entangled)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454F3726-82E0-4EEF-BDFE-BAF10B074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1907163"/>
            <a:ext cx="4445000" cy="430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7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DF9ED8-0C9B-438B-A0B1-4A2C286ECC00}"/>
              </a:ext>
            </a:extLst>
          </p:cNvPr>
          <p:cNvSpPr txBox="1"/>
          <p:nvPr/>
        </p:nvSpPr>
        <p:spPr>
          <a:xfrm>
            <a:off x="7625080" y="86397"/>
            <a:ext cx="427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srgbClr val="00B0F0"/>
                </a:solidFill>
              </a:rPr>
              <a:t>2 QUBIT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6F8C384-37D1-4A50-A487-213F14EE8F87}"/>
              </a:ext>
            </a:extLst>
          </p:cNvPr>
          <p:cNvCxnSpPr>
            <a:cxnSpLocks/>
          </p:cNvCxnSpPr>
          <p:nvPr/>
        </p:nvCxnSpPr>
        <p:spPr>
          <a:xfrm>
            <a:off x="319210" y="491391"/>
            <a:ext cx="115679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3BC42F-9011-417D-A437-5A084D510E20}"/>
              </a:ext>
            </a:extLst>
          </p:cNvPr>
          <p:cNvSpPr txBox="1"/>
          <p:nvPr/>
        </p:nvSpPr>
        <p:spPr>
          <a:xfrm>
            <a:off x="289560" y="86397"/>
            <a:ext cx="383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circuit</a:t>
            </a:r>
          </a:p>
        </p:txBody>
      </p:sp>
      <p:sp>
        <p:nvSpPr>
          <p:cNvPr id="5" name="Cornice 4">
            <a:extLst>
              <a:ext uri="{FF2B5EF4-FFF2-40B4-BE49-F238E27FC236}">
                <a16:creationId xmlns:a16="http://schemas.microsoft.com/office/drawing/2014/main" id="{3C18A3C8-74AD-407C-9EAA-93ADEA48FC96}"/>
              </a:ext>
            </a:extLst>
          </p:cNvPr>
          <p:cNvSpPr/>
          <p:nvPr/>
        </p:nvSpPr>
        <p:spPr>
          <a:xfrm>
            <a:off x="3779520" y="953055"/>
            <a:ext cx="5140960" cy="916373"/>
          </a:xfrm>
          <a:prstGeom prst="frame">
            <a:avLst>
              <a:gd name="adj1" fmla="val 1875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ED63A6-9C8E-4730-B30E-E25B1E5CEAB9}"/>
              </a:ext>
            </a:extLst>
          </p:cNvPr>
          <p:cNvSpPr txBox="1"/>
          <p:nvPr/>
        </p:nvSpPr>
        <p:spPr>
          <a:xfrm>
            <a:off x="3948429" y="1145264"/>
            <a:ext cx="4803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</a:rPr>
              <a:t>How to create entangled states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FEF1EDB-6A3F-4AF7-A028-79BCF6066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3" y="2310000"/>
            <a:ext cx="10741213" cy="2039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B3BA832-742D-4AA5-863C-8CBCD306CE00}"/>
                  </a:ext>
                </a:extLst>
              </p:cNvPr>
              <p:cNvSpPr txBox="1"/>
              <p:nvPr/>
            </p:nvSpPr>
            <p:spPr>
              <a:xfrm>
                <a:off x="1725927" y="5154372"/>
                <a:ext cx="90093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Exercise: what is the exit states if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kumimoji="0" lang="en-GB" altLang="it-IT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it-IT" altLang="it-IT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kumimoji="0" lang="it-IT" altLang="it-IT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it-IT" altLang="it-IT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0" lang="it-IT" altLang="it-IT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kumimoji="0" lang="it-IT" altLang="it-IT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it-IT" altLang="it-IT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0" lang="it-IT" altLang="it-IT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0" lang="it-IT" altLang="it-IT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⟩"/>
                        <m:ctrlPr>
                          <a:rPr kumimoji="0" lang="it-IT" altLang="it-IT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it-IT" altLang="it-IT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|01</m:t>
                        </m:r>
                      </m:e>
                    </m:d>
                    <m:r>
                      <a:rPr kumimoji="0" lang="it-IT" altLang="it-IT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kumimoji="0" lang="it-IT" altLang="it-IT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it-IT" altLang="it-IT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|10</m:t>
                        </m:r>
                      </m:e>
                    </m:d>
                    <m:r>
                      <a:rPr kumimoji="0" lang="it-IT" altLang="it-IT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"/>
                        <m:endChr m:val="⟩"/>
                        <m:ctrlPr>
                          <a:rPr kumimoji="0" lang="it-IT" altLang="it-IT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it-IT" altLang="it-IT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|11</m:t>
                        </m:r>
                      </m:e>
                    </m:d>
                  </m:oMath>
                </a14:m>
                <a:r>
                  <a:rPr lang="en-GB" sz="2800" dirty="0"/>
                  <a:t>?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B3BA832-742D-4AA5-863C-8CBCD306C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927" y="5154372"/>
                <a:ext cx="9009381" cy="523220"/>
              </a:xfrm>
              <a:prstGeom prst="rect">
                <a:avLst/>
              </a:prstGeom>
              <a:blipFill>
                <a:blip r:embed="rId3"/>
                <a:stretch>
                  <a:fillRect l="-1353" t="-11765" b="-341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434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485</Words>
  <Application>Microsoft Office PowerPoint</Application>
  <PresentationFormat>Widescreen</PresentationFormat>
  <Paragraphs>101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 Satanassi</dc:creator>
  <cp:lastModifiedBy>Sara Satanassi</cp:lastModifiedBy>
  <cp:revision>37</cp:revision>
  <dcterms:created xsi:type="dcterms:W3CDTF">2019-05-06T22:32:07Z</dcterms:created>
  <dcterms:modified xsi:type="dcterms:W3CDTF">2019-05-16T15:59:54Z</dcterms:modified>
</cp:coreProperties>
</file>